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86" r:id="rId3"/>
    <p:sldId id="268" r:id="rId4"/>
    <p:sldId id="290" r:id="rId5"/>
    <p:sldId id="264" r:id="rId6"/>
    <p:sldId id="292" r:id="rId7"/>
    <p:sldId id="267" r:id="rId8"/>
    <p:sldId id="293" r:id="rId9"/>
    <p:sldId id="294" r:id="rId10"/>
    <p:sldId id="266" r:id="rId11"/>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9" autoAdjust="0"/>
    <p:restoredTop sz="82664" autoAdjust="0"/>
  </p:normalViewPr>
  <p:slideViewPr>
    <p:cSldViewPr snapToGrid="0" snapToObjects="1" showGuides="1">
      <p:cViewPr varScale="1">
        <p:scale>
          <a:sx n="80" d="100"/>
          <a:sy n="80" d="100"/>
        </p:scale>
        <p:origin x="858" y="7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A5499-4AD4-46AF-897A-3E9E8B20038B}" type="datetimeFigureOut">
              <a:rPr lang="nl-NL" smtClean="0"/>
              <a:t>1-10-2020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CA3C5-4966-46F0-A33A-EDE66D14B6B9}" type="slidenum">
              <a:rPr lang="nl-NL" smtClean="0"/>
              <a:t>‹nr.›</a:t>
            </a:fld>
            <a:endParaRPr lang="nl-NL"/>
          </a:p>
        </p:txBody>
      </p:sp>
    </p:spTree>
    <p:extLst>
      <p:ext uri="{BB962C8B-B14F-4D97-AF65-F5344CB8AC3E}">
        <p14:creationId xmlns:p14="http://schemas.microsoft.com/office/powerpoint/2010/main" val="146470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43CA3C5-4966-46F0-A33A-EDE66D14B6B9}" type="slidenum">
              <a:rPr lang="nl-NL" smtClean="0"/>
              <a:t>1</a:t>
            </a:fld>
            <a:endParaRPr lang="nl-NL"/>
          </a:p>
        </p:txBody>
      </p:sp>
    </p:spTree>
    <p:extLst>
      <p:ext uri="{BB962C8B-B14F-4D97-AF65-F5344CB8AC3E}">
        <p14:creationId xmlns:p14="http://schemas.microsoft.com/office/powerpoint/2010/main" val="196999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Dat doen we met natuuractiviteiten, cursussen, projecten en campagnes.</a:t>
            </a:r>
            <a:endParaRPr lang="nl-NL" dirty="0"/>
          </a:p>
        </p:txBody>
      </p:sp>
      <p:sp>
        <p:nvSpPr>
          <p:cNvPr id="4" name="Tijdelijke aanduiding voor dianummer 3"/>
          <p:cNvSpPr>
            <a:spLocks noGrp="1"/>
          </p:cNvSpPr>
          <p:nvPr>
            <p:ph type="sldNum" sz="quarter" idx="10"/>
          </p:nvPr>
        </p:nvSpPr>
        <p:spPr/>
        <p:txBody>
          <a:bodyPr/>
          <a:lstStyle/>
          <a:p>
            <a:fld id="{D43CA3C5-4966-46F0-A33A-EDE66D14B6B9}" type="slidenum">
              <a:rPr lang="nl-NL" smtClean="0"/>
              <a:t>2</a:t>
            </a:fld>
            <a:endParaRPr lang="nl-NL"/>
          </a:p>
        </p:txBody>
      </p:sp>
    </p:spTree>
    <p:extLst>
      <p:ext uri="{BB962C8B-B14F-4D97-AF65-F5344CB8AC3E}">
        <p14:creationId xmlns:p14="http://schemas.microsoft.com/office/powerpoint/2010/main" val="293665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Jongeren zijn de nieuwe generatie gebruikers,</a:t>
            </a:r>
            <a:r>
              <a:rPr lang="nl-NL" sz="1200" b="0" i="0" kern="1200" baseline="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beslissers, bewoners mee</a:t>
            </a:r>
            <a:r>
              <a:rPr lang="nl-NL" sz="1200" b="0" i="0" kern="1200" baseline="0" dirty="0" smtClean="0">
                <a:solidFill>
                  <a:schemeClr val="tx1"/>
                </a:solidFill>
                <a:effectLst/>
                <a:latin typeface="+mn-lt"/>
                <a:ea typeface="+mn-ea"/>
                <a:cs typeface="+mn-cs"/>
              </a:rPr>
              <a:t> laten denken</a:t>
            </a:r>
            <a:r>
              <a:rPr lang="nl-NL" sz="1200" b="0" i="0" kern="1200" dirty="0" smtClean="0">
                <a:solidFill>
                  <a:schemeClr val="tx1"/>
                </a:solidFill>
                <a:effectLst/>
                <a:latin typeface="+mn-lt"/>
                <a:ea typeface="+mn-ea"/>
                <a:cs typeface="+mn-cs"/>
              </a:rPr>
              <a:t>. Jongeren actief betrekken bij en mee laten helpen in de natuur maakt ze al op jonge leeftijd enthousiast voor de natuur. Door natuuronderwijs</a:t>
            </a:r>
            <a:r>
              <a:rPr lang="nl-NL" sz="1200" b="0" i="0" kern="1200" baseline="0" dirty="0" smtClean="0">
                <a:solidFill>
                  <a:schemeClr val="tx1"/>
                </a:solidFill>
                <a:effectLst/>
                <a:latin typeface="+mn-lt"/>
                <a:ea typeface="+mn-ea"/>
                <a:cs typeface="+mn-cs"/>
              </a:rPr>
              <a:t> en</a:t>
            </a:r>
            <a:r>
              <a:rPr lang="nl-NL" sz="1200" b="0" i="0" kern="1200" dirty="0" smtClean="0">
                <a:solidFill>
                  <a:schemeClr val="tx1"/>
                </a:solidFill>
                <a:effectLst/>
                <a:latin typeface="+mn-lt"/>
                <a:ea typeface="+mn-ea"/>
                <a:cs typeface="+mn-cs"/>
              </a:rPr>
              <a:t> natuurbeleving stimuleer je milieubewust gedrag. Unieke ervaringen in de natuur zijn zelfs bepalend voor het gedrag nu en in de toekomst. </a:t>
            </a:r>
            <a:r>
              <a:rPr lang="nl-NL" sz="1200" b="0" i="0" kern="1200" dirty="0" smtClean="0">
                <a:solidFill>
                  <a:schemeClr val="tx1"/>
                </a:solidFill>
                <a:effectLst/>
                <a:latin typeface="+mn-lt"/>
                <a:ea typeface="+mn-ea"/>
                <a:cs typeface="+mn-cs"/>
              </a:rPr>
              <a:t>IVN heeft verschillende</a:t>
            </a:r>
            <a:r>
              <a:rPr lang="nl-NL" sz="1200" b="0" i="0" kern="1200" baseline="0" dirty="0" smtClean="0">
                <a:solidFill>
                  <a:schemeClr val="tx1"/>
                </a:solidFill>
                <a:effectLst/>
                <a:latin typeface="+mn-lt"/>
                <a:ea typeface="+mn-ea"/>
                <a:cs typeface="+mn-cs"/>
              </a:rPr>
              <a:t> jongeren programma’s. Binnen en buitenschools, verschillende leeftijden. Om de natuur in harten van jonge mensen te laten komen.</a:t>
            </a:r>
            <a:endParaRPr lang="nl-NL" sz="1200" b="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43CA3C5-4966-46F0-A33A-EDE66D14B6B9}" type="slidenum">
              <a:rPr lang="nl-NL" smtClean="0"/>
              <a:t>3</a:t>
            </a:fld>
            <a:endParaRPr lang="nl-NL"/>
          </a:p>
        </p:txBody>
      </p:sp>
    </p:spTree>
    <p:extLst>
      <p:ext uri="{BB962C8B-B14F-4D97-AF65-F5344CB8AC3E}">
        <p14:creationId xmlns:p14="http://schemas.microsoft.com/office/powerpoint/2010/main" val="304744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IVN Natuureducatie gelooft dat jongeren creatieve antwoorden hebben op maatschappelijke uitdagingen: een stem die gehoord moet worden! Met het IVN Jongeren Adviesbureau zoeken jongeren in de rol van adviseur oplossingen voor actuele, lokale vraagstukken op het gebied van natuur en duurzaamheid. Zo zijn jongeren betrokken bij hun eigen leefomgeving. Ook kan de frisse en onbevangen blik van jongeren bestaande denkpatronen binnen organisaties doorbreken. </a:t>
            </a:r>
            <a:endParaRPr lang="nl-NL" dirty="0" smtClean="0"/>
          </a:p>
          <a:p>
            <a:endParaRPr lang="nl-NL" dirty="0" smtClean="0"/>
          </a:p>
          <a:p>
            <a:r>
              <a:rPr lang="nl-NL" dirty="0" smtClean="0"/>
              <a:t>Met </a:t>
            </a:r>
            <a:r>
              <a:rPr lang="nl-NL" dirty="0" smtClean="0"/>
              <a:t>het IVN Jongeren Adviesbureau bereiken we jaarlijks al zo’n 1000 Gelderse leerlingen. In de regio’s Rivierenland en op de Veluwe draaien al een aantal jaren succesvolle projecten</a:t>
            </a:r>
            <a:r>
              <a:rPr lang="nl-NL" dirty="0" smtClean="0"/>
              <a:t>.</a:t>
            </a:r>
            <a:r>
              <a:rPr lang="nl-NL" baseline="0" dirty="0" smtClean="0"/>
              <a:t> En nu komen we ook naar de Achterhoek.</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43CA3C5-4966-46F0-A33A-EDE66D14B6B9}" type="slidenum">
              <a:rPr lang="nl-NL" smtClean="0"/>
              <a:t>4</a:t>
            </a:fld>
            <a:endParaRPr lang="nl-NL"/>
          </a:p>
        </p:txBody>
      </p:sp>
    </p:spTree>
    <p:extLst>
      <p:ext uri="{BB962C8B-B14F-4D97-AF65-F5344CB8AC3E}">
        <p14:creationId xmlns:p14="http://schemas.microsoft.com/office/powerpoint/2010/main" val="164854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https://www.youtube.com/watch?v=OP8yX1nKV-Y</a:t>
            </a:r>
          </a:p>
        </p:txBody>
      </p:sp>
      <p:sp>
        <p:nvSpPr>
          <p:cNvPr id="4" name="Tijdelijke aanduiding voor dianummer 3"/>
          <p:cNvSpPr>
            <a:spLocks noGrp="1"/>
          </p:cNvSpPr>
          <p:nvPr>
            <p:ph type="sldNum" sz="quarter" idx="10"/>
          </p:nvPr>
        </p:nvSpPr>
        <p:spPr/>
        <p:txBody>
          <a:bodyPr/>
          <a:lstStyle/>
          <a:p>
            <a:fld id="{D43CA3C5-4966-46F0-A33A-EDE66D14B6B9}" type="slidenum">
              <a:rPr lang="nl-NL" smtClean="0"/>
              <a:t>5</a:t>
            </a:fld>
            <a:endParaRPr lang="nl-NL"/>
          </a:p>
        </p:txBody>
      </p:sp>
    </p:spTree>
    <p:extLst>
      <p:ext uri="{BB962C8B-B14F-4D97-AF65-F5344CB8AC3E}">
        <p14:creationId xmlns:p14="http://schemas.microsoft.com/office/powerpoint/2010/main" val="118761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Ambitie en droom: d</a:t>
            </a:r>
            <a:r>
              <a:rPr lang="nl-NL" dirty="0" smtClean="0"/>
              <a:t>uurzaam netwerk opzetten; jongeren betrekken bij natuur,</a:t>
            </a:r>
            <a:r>
              <a:rPr lang="nl-NL" baseline="0" dirty="0" smtClean="0"/>
              <a:t> </a:t>
            </a:r>
            <a:r>
              <a:rPr lang="nl-NL" dirty="0" smtClean="0"/>
              <a:t>duurzaamheid, eigen</a:t>
            </a:r>
            <a:r>
              <a:rPr lang="nl-NL" baseline="0" dirty="0" smtClean="0"/>
              <a:t> omgeving</a:t>
            </a:r>
            <a:r>
              <a:rPr lang="nl-NL" dirty="0" smtClean="0"/>
              <a:t>. </a:t>
            </a:r>
            <a:r>
              <a:rPr lang="nl-NL" dirty="0" smtClean="0"/>
              <a:t>Komende 2 schooljaren</a:t>
            </a:r>
            <a:r>
              <a:rPr lang="nl-NL" baseline="0" dirty="0" smtClean="0"/>
              <a:t> gaan we starten in de Achterhoek. Met 10 opdrachtgevers, zoals gemeenten, waterschap, organisaties die jongeren willen betrekken bij biodiversiteit in hun eigen omgeving. En 10 scholen (VO &amp; MBO). Vanuit de provincie komt impulsgeld, eerste schooljaar kunnen opdrachtgevers kosteloos meedoen en kennismaken met JAB.</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43CA3C5-4966-46F0-A33A-EDE66D14B6B9}" type="slidenum">
              <a:rPr lang="nl-NL" smtClean="0"/>
              <a:t>6</a:t>
            </a:fld>
            <a:endParaRPr lang="nl-NL"/>
          </a:p>
        </p:txBody>
      </p:sp>
    </p:spTree>
    <p:extLst>
      <p:ext uri="{BB962C8B-B14F-4D97-AF65-F5344CB8AC3E}">
        <p14:creationId xmlns:p14="http://schemas.microsoft.com/office/powerpoint/2010/main" val="413811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IVN Jongeren Adviesbureau Achterhoek draagt bij aan het actieplan natuurinclusieve landbouw Gelderland. IVN Natuureducatie is partner in dit initiatief, waar educatie, bewustwording en burgerbetrokkenheid erg belangrijk zijn, juist ook bij jongeren. Daarnaast zetten</a:t>
            </a:r>
            <a:r>
              <a:rPr lang="nl-NL" baseline="0" dirty="0" smtClean="0"/>
              <a:t> we het </a:t>
            </a:r>
            <a:r>
              <a:rPr lang="nl-NL" dirty="0" smtClean="0"/>
              <a:t>netwerk aan</a:t>
            </a:r>
            <a:r>
              <a:rPr lang="nl-NL" baseline="0" dirty="0" smtClean="0"/>
              <a:t> partners vanuit</a:t>
            </a:r>
            <a:r>
              <a:rPr lang="nl-NL" dirty="0" smtClean="0"/>
              <a:t> dit actieplan in voor dit IVN Jongeren Adviesbureau. Denk aan: VALA, Stichting Landschapsbeheer Gelderland, Natuurmonumenten, Gelders Landschap &amp; Kastelen, Natuur en Milieu federatie Gelderland.</a:t>
            </a:r>
            <a:endParaRPr lang="nl-NL" dirty="0"/>
          </a:p>
        </p:txBody>
      </p:sp>
      <p:sp>
        <p:nvSpPr>
          <p:cNvPr id="4" name="Tijdelijke aanduiding voor dianummer 3"/>
          <p:cNvSpPr>
            <a:spLocks noGrp="1"/>
          </p:cNvSpPr>
          <p:nvPr>
            <p:ph type="sldNum" sz="quarter" idx="10"/>
          </p:nvPr>
        </p:nvSpPr>
        <p:spPr/>
        <p:txBody>
          <a:bodyPr/>
          <a:lstStyle/>
          <a:p>
            <a:fld id="{D43CA3C5-4966-46F0-A33A-EDE66D14B6B9}" type="slidenum">
              <a:rPr lang="nl-NL" smtClean="0"/>
              <a:t>7</a:t>
            </a:fld>
            <a:endParaRPr lang="nl-NL"/>
          </a:p>
        </p:txBody>
      </p:sp>
    </p:spTree>
    <p:extLst>
      <p:ext uri="{BB962C8B-B14F-4D97-AF65-F5344CB8AC3E}">
        <p14:creationId xmlns:p14="http://schemas.microsoft.com/office/powerpoint/2010/main" val="2951669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 Alle organisaties (bedrijven, overheidsinstanties, ngo’s) die een actueel en lokaal vraagstuk hebben waar ze jongeren met een frisse blik naar willen laten kijken, kunnen een IVN Jongeren  Adviesbureau inschakelen. 2. Samen met IVN scherp je je  vraagstuk aan en worden de vervolgstappen afgestemd. 3. IVN zorgt ervoor dat er een passend Jongeren Adviesbureau wordt samengesteld. We koppelen de jongeren ook aan (externe) experts. 4. Als opdrachtgever ben je aanwezig bij de kick-off en geef je feedback op de tussentijdse resultaten. Nadat de jonge adviseurs hebben kennis gemaakt met jou als opdrachtgever en het vraagstuk, gaan ze gelijk op onderzoek uit. 5. IVN organiseert voor de jonge  adviseurs een veldexcursie en/ of  bedrijfsbezoek, zodat hun advies  écht aansluit bij de praktijk. 6. IVN organiseert het eindevenement. Hier presenteren de jonge  adviseurs, onder toeziend oog van de pers, de ideeën aan je organisatie. Geïnspireerd door de suggesties en adviezen van de jongeren, kun je als opdrachtgever gelijk aan de slag met de implementatie. </a:t>
            </a:r>
            <a:r>
              <a:rPr lang="nl-NL" dirty="0" smtClean="0"/>
              <a:t>*Maatwerk</a:t>
            </a:r>
            <a:endParaRPr lang="nl-NL" dirty="0"/>
          </a:p>
        </p:txBody>
      </p:sp>
      <p:sp>
        <p:nvSpPr>
          <p:cNvPr id="4" name="Tijdelijke aanduiding voor dianummer 3"/>
          <p:cNvSpPr>
            <a:spLocks noGrp="1"/>
          </p:cNvSpPr>
          <p:nvPr>
            <p:ph type="sldNum" sz="quarter" idx="10"/>
          </p:nvPr>
        </p:nvSpPr>
        <p:spPr/>
        <p:txBody>
          <a:bodyPr/>
          <a:lstStyle/>
          <a:p>
            <a:fld id="{D43CA3C5-4966-46F0-A33A-EDE66D14B6B9}" type="slidenum">
              <a:rPr lang="nl-NL" smtClean="0"/>
              <a:t>8</a:t>
            </a:fld>
            <a:endParaRPr lang="nl-NL"/>
          </a:p>
        </p:txBody>
      </p:sp>
    </p:spTree>
    <p:extLst>
      <p:ext uri="{BB962C8B-B14F-4D97-AF65-F5344CB8AC3E}">
        <p14:creationId xmlns:p14="http://schemas.microsoft.com/office/powerpoint/2010/main" val="364349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Laat deze kans niet liggen en maak deel uit van het groeiend aantal organisaties die jonge inwoners laat meedenken en meebeslissen over actuele vraagstukken. We zoeken interessante opdrachtgevers, experts, gastles, excursie,</a:t>
            </a:r>
            <a:r>
              <a:rPr lang="nl-NL" baseline="0" dirty="0" smtClean="0"/>
              <a:t> veldbezoek. Laat het weten!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43CA3C5-4966-46F0-A33A-EDE66D14B6B9}" type="slidenum">
              <a:rPr lang="nl-NL" smtClean="0"/>
              <a:t>9</a:t>
            </a:fld>
            <a:endParaRPr lang="nl-NL"/>
          </a:p>
        </p:txBody>
      </p:sp>
    </p:spTree>
    <p:extLst>
      <p:ext uri="{BB962C8B-B14F-4D97-AF65-F5344CB8AC3E}">
        <p14:creationId xmlns:p14="http://schemas.microsoft.com/office/powerpoint/2010/main" val="2783161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1-10-2020</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1-10-2020</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1-10-2020</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1-10-2020</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1-10-2020</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3567" y="385903"/>
            <a:ext cx="8015287" cy="644400"/>
          </a:xfrm>
        </p:spPr>
        <p:txBody>
          <a:bodyPr/>
          <a:lstStyle/>
          <a:p>
            <a:r>
              <a:rPr lang="nl-NL" dirty="0"/>
              <a:t>Klikken om de titel te bewerken</a:t>
            </a:r>
            <a:endParaRPr lang="en-US" dirty="0"/>
          </a:p>
        </p:txBody>
      </p:sp>
      <p:sp>
        <p:nvSpPr>
          <p:cNvPr id="3" name="Content Placeholder 2"/>
          <p:cNvSpPr>
            <a:spLocks noGrp="1"/>
          </p:cNvSpPr>
          <p:nvPr>
            <p:ph idx="1"/>
          </p:nvPr>
        </p:nvSpPr>
        <p:spPr>
          <a:xfrm>
            <a:off x="563568" y="1030303"/>
            <a:ext cx="8015287" cy="345835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3A42867-0329-DC49-83DB-B998A3847B73}" type="datetimeFigureOut">
              <a:rPr lang="nl-NL" smtClean="0"/>
              <a:t>1-10-2020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535107F-FF34-C64A-B46A-27C307F2FD84}"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Klikken om de titel te bewerken</a:t>
            </a:r>
            <a:endParaRPr lang="en-US" dirty="0"/>
          </a:p>
        </p:txBody>
      </p:sp>
      <p:sp>
        <p:nvSpPr>
          <p:cNvPr id="3" name="Content Placeholder 2"/>
          <p:cNvSpPr>
            <a:spLocks noGrp="1"/>
          </p:cNvSpPr>
          <p:nvPr>
            <p:ph sz="half" idx="1"/>
          </p:nvPr>
        </p:nvSpPr>
        <p:spPr>
          <a:xfrm>
            <a:off x="563565" y="1030303"/>
            <a:ext cx="3725837" cy="345835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54601" y="1030591"/>
            <a:ext cx="3724248" cy="345808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3A42867-0329-DC49-83DB-B998A3847B73}" type="datetimeFigureOut">
              <a:rPr lang="nl-NL" smtClean="0"/>
              <a:t>1-10-2020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535107F-FF34-C64A-B46A-27C307F2FD8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Afslui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24424" y="2341606"/>
            <a:ext cx="3492500" cy="4699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7194332" y="4499584"/>
            <a:ext cx="1860804" cy="530352"/>
          </a:xfrm>
          <a:prstGeom prst="rect">
            <a:avLst/>
          </a:prstGeom>
        </p:spPr>
      </p:pic>
      <p:pic>
        <p:nvPicPr>
          <p:cNvPr id="8" name="Afbeelding 7"/>
          <p:cNvPicPr>
            <a:picLocks noChangeAspect="1"/>
          </p:cNvPicPr>
          <p:nvPr userDrawn="1"/>
        </p:nvPicPr>
        <p:blipFill rotWithShape="1">
          <a:blip r:embed="rId11" cstate="email">
            <a:extLst>
              <a:ext uri="{28A0092B-C50C-407E-A947-70E740481C1C}">
                <a14:useLocalDpi xmlns:a14="http://schemas.microsoft.com/office/drawing/2010/main"/>
              </a:ext>
            </a:extLst>
          </a:blip>
          <a:srcRect l="48458" t="27892" r="26297" b="20684"/>
          <a:stretch/>
        </p:blipFill>
        <p:spPr>
          <a:xfrm>
            <a:off x="3180" y="4576983"/>
            <a:ext cx="492459" cy="564265"/>
          </a:xfrm>
          <a:prstGeom prst="rect">
            <a:avLst/>
          </a:prstGeom>
        </p:spPr>
      </p:pic>
      <p:sp>
        <p:nvSpPr>
          <p:cNvPr id="2" name="Title Placeholder 1"/>
          <p:cNvSpPr>
            <a:spLocks noGrp="1"/>
          </p:cNvSpPr>
          <p:nvPr>
            <p:ph type="title"/>
          </p:nvPr>
        </p:nvSpPr>
        <p:spPr>
          <a:xfrm>
            <a:off x="563567" y="385903"/>
            <a:ext cx="8015287" cy="644400"/>
          </a:xfrm>
          <a:prstGeom prst="rect">
            <a:avLst/>
          </a:prstGeom>
        </p:spPr>
        <p:txBody>
          <a:bodyPr vert="horz" wrap="none" lIns="0" tIns="0" rIns="0" bIns="0" rtlCol="0" anchor="t">
            <a:noAutofit/>
          </a:bodyPr>
          <a:lstStyle/>
          <a:p>
            <a:r>
              <a:rPr lang="nl-NL" dirty="0"/>
              <a:t>Klikken om de titel te bewerken</a:t>
            </a:r>
            <a:endParaRPr lang="en-US" dirty="0"/>
          </a:p>
        </p:txBody>
      </p:sp>
      <p:sp>
        <p:nvSpPr>
          <p:cNvPr id="3" name="Text Placeholder 2"/>
          <p:cNvSpPr>
            <a:spLocks noGrp="1"/>
          </p:cNvSpPr>
          <p:nvPr>
            <p:ph type="body" idx="1"/>
          </p:nvPr>
        </p:nvSpPr>
        <p:spPr>
          <a:xfrm>
            <a:off x="563563" y="1030302"/>
            <a:ext cx="8015288" cy="3458353"/>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28650" y="4842522"/>
            <a:ext cx="2057400" cy="273844"/>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33A42867-0329-DC49-83DB-B998A3847B73}" type="datetimeFigureOut">
              <a:rPr lang="nl-NL" smtClean="0"/>
              <a:pPr/>
              <a:t>1-10-2020</a:t>
            </a:fld>
            <a:endParaRPr lang="nl-NL"/>
          </a:p>
        </p:txBody>
      </p:sp>
      <p:sp>
        <p:nvSpPr>
          <p:cNvPr id="5" name="Footer Placeholder 4"/>
          <p:cNvSpPr>
            <a:spLocks noGrp="1"/>
          </p:cNvSpPr>
          <p:nvPr>
            <p:ph type="ftr" sz="quarter" idx="3"/>
          </p:nvPr>
        </p:nvSpPr>
        <p:spPr>
          <a:xfrm>
            <a:off x="3028950" y="4842522"/>
            <a:ext cx="3086100" cy="273844"/>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nl-NL" dirty="0"/>
          </a:p>
        </p:txBody>
      </p:sp>
      <p:sp>
        <p:nvSpPr>
          <p:cNvPr id="6" name="Slide Number Placeholder 5"/>
          <p:cNvSpPr>
            <a:spLocks noGrp="1"/>
          </p:cNvSpPr>
          <p:nvPr>
            <p:ph type="sldNum" sz="quarter" idx="4"/>
          </p:nvPr>
        </p:nvSpPr>
        <p:spPr>
          <a:xfrm>
            <a:off x="6457950" y="4842522"/>
            <a:ext cx="2057400" cy="273844"/>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D535107F-FF34-C64A-B46A-27C307F2FD84}" type="slidenum">
              <a:rPr lang="nl-NL" smtClean="0"/>
              <a:pPr/>
              <a:t>‹nr.›</a:t>
            </a:fld>
            <a:endParaRPr lang="nl-NL" dirty="0"/>
          </a:p>
        </p:txBody>
      </p:sp>
    </p:spTree>
    <p:extLst>
      <p:ext uri="{BB962C8B-B14F-4D97-AF65-F5344CB8AC3E}">
        <p14:creationId xmlns:p14="http://schemas.microsoft.com/office/powerpoint/2010/main" val="171386575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62" r:id="rId6"/>
    <p:sldLayoutId id="2147483664" r:id="rId7"/>
    <p:sldLayoutId id="2147483667" r:id="rId8"/>
  </p:sldLayoutIdLst>
  <p:txStyles>
    <p:titleStyle>
      <a:lvl1pPr algn="l" defTabSz="914377" rtl="0" eaLnBrk="1" latinLnBrk="0" hangingPunct="1">
        <a:lnSpc>
          <a:spcPct val="90000"/>
        </a:lnSpc>
        <a:spcBef>
          <a:spcPct val="0"/>
        </a:spcBef>
        <a:buNone/>
        <a:defRPr sz="3000" kern="1200">
          <a:solidFill>
            <a:schemeClr val="tx1"/>
          </a:solidFill>
          <a:latin typeface="Arial" charset="0"/>
          <a:ea typeface="Arial" charset="0"/>
          <a:cs typeface="Arial"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2519" userDrawn="1">
          <p15:clr>
            <a:srgbClr val="F26B43"/>
          </p15:clr>
        </p15:guide>
        <p15:guide id="3" pos="2158" userDrawn="1">
          <p15:clr>
            <a:srgbClr val="F26B43"/>
          </p15:clr>
        </p15:guide>
        <p15:guide id="4" pos="716" userDrawn="1">
          <p15:clr>
            <a:srgbClr val="F26B43"/>
          </p15:clr>
        </p15:guide>
        <p15:guide id="5" pos="1438" userDrawn="1">
          <p15:clr>
            <a:srgbClr val="F26B43"/>
          </p15:clr>
        </p15:guide>
        <p15:guide id="6" pos="1799" userDrawn="1">
          <p15:clr>
            <a:srgbClr val="F26B43"/>
          </p15:clr>
        </p15:guide>
        <p15:guide id="7" pos="3241" userDrawn="1">
          <p15:clr>
            <a:srgbClr val="F26B43"/>
          </p15:clr>
        </p15:guide>
        <p15:guide id="8" pos="3602" userDrawn="1">
          <p15:clr>
            <a:srgbClr val="F26B43"/>
          </p15:clr>
        </p15:guide>
        <p15:guide id="9" pos="4684" userDrawn="1">
          <p15:clr>
            <a:srgbClr val="F26B43"/>
          </p15:clr>
        </p15:guide>
        <p15:guide id="10" pos="3962" userDrawn="1">
          <p15:clr>
            <a:srgbClr val="F26B43"/>
          </p15:clr>
        </p15:guide>
        <p15:guide id="14" pos="4322" userDrawn="1">
          <p15:clr>
            <a:srgbClr val="F26B43"/>
          </p15:clr>
        </p15:guide>
        <p15:guide id="15" pos="5044" userDrawn="1">
          <p15:clr>
            <a:srgbClr val="F26B43"/>
          </p15:clr>
        </p15:guide>
        <p15:guide id="16" pos="5404" userDrawn="1">
          <p15:clr>
            <a:srgbClr val="F26B43"/>
          </p15:clr>
        </p15:guide>
        <p15:guide id="17" pos="355" userDrawn="1">
          <p15:clr>
            <a:srgbClr val="F26B43"/>
          </p15:clr>
        </p15:guide>
        <p15:guide id="18" pos="1077" userDrawn="1">
          <p15:clr>
            <a:srgbClr val="F26B43"/>
          </p15:clr>
        </p15:guide>
        <p15:guide id="19" orient="horz" pos="276" userDrawn="1">
          <p15:clr>
            <a:srgbClr val="F26B43"/>
          </p15:clr>
        </p15:guide>
        <p15:guide id="20" orient="horz" pos="2972" userDrawn="1">
          <p15:clr>
            <a:srgbClr val="F26B43"/>
          </p15:clr>
        </p15:guide>
        <p15:guide id="21" orient="horz" pos="2828" userDrawn="1">
          <p15:clr>
            <a:srgbClr val="F26B43"/>
          </p15:clr>
        </p15:guide>
        <p15:guide id="22" orient="horz" pos="5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OP8yX1nKV-Y" TargetMode="Externa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538990" y="1470841"/>
            <a:ext cx="7713514" cy="1565893"/>
          </a:xfrm>
        </p:spPr>
        <p:txBody>
          <a:bodyPr/>
          <a:lstStyle/>
          <a:p>
            <a:r>
              <a:rPr lang="nl-NL" sz="5000" b="1" dirty="0" smtClean="0">
                <a:latin typeface="Bree Lt" panose="02000503000000020004" pitchFamily="2" charset="0"/>
              </a:rPr>
              <a:t>IVN Jongeren Adviesbureau Achterhoek</a:t>
            </a:r>
            <a:endParaRPr lang="nl-NL" sz="5000" dirty="0">
              <a:latin typeface="Bree Lt" panose="02000503000000020004" pitchFamily="2" charset="0"/>
            </a:endParaRPr>
          </a:p>
        </p:txBody>
      </p:sp>
      <p:sp>
        <p:nvSpPr>
          <p:cNvPr id="7" name="Ondertitel 6"/>
          <p:cNvSpPr>
            <a:spLocks noGrp="1"/>
          </p:cNvSpPr>
          <p:nvPr>
            <p:ph type="subTitle" idx="1"/>
          </p:nvPr>
        </p:nvSpPr>
        <p:spPr>
          <a:xfrm>
            <a:off x="538990" y="3036734"/>
            <a:ext cx="5362284" cy="331712"/>
          </a:xfrm>
          <a:noFill/>
        </p:spPr>
        <p:txBody>
          <a:bodyPr/>
          <a:lstStyle/>
          <a:p>
            <a:r>
              <a:rPr lang="nl-NL" sz="2000" b="1" dirty="0" smtClean="0"/>
              <a:t>Esther Tiemessen - Projectleider</a:t>
            </a:r>
          </a:p>
        </p:txBody>
      </p:sp>
    </p:spTree>
    <p:extLst>
      <p:ext uri="{BB962C8B-B14F-4D97-AF65-F5344CB8AC3E}">
        <p14:creationId xmlns:p14="http://schemas.microsoft.com/office/powerpoint/2010/main" val="1017559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151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latin typeface="Bree Lt"/>
              </a:rPr>
              <a:t>Even voorstellen: IVN Natuureducatie</a:t>
            </a:r>
            <a:endParaRPr lang="nl-NL" dirty="0">
              <a:latin typeface="Bree Lt"/>
            </a:endParaRPr>
          </a:p>
        </p:txBody>
      </p:sp>
      <p:sp>
        <p:nvSpPr>
          <p:cNvPr id="4" name="AutoShape 2" descr="Afbeeldingsresultaat voor Eco-team Dominicus"/>
          <p:cNvSpPr>
            <a:spLocks noGrp="1" noChangeAspect="1" noChangeArrowheads="1"/>
          </p:cNvSpPr>
          <p:nvPr>
            <p:ph idx="1"/>
          </p:nvPr>
        </p:nvSpPr>
        <p:spPr bwMode="auto">
          <a:xfrm>
            <a:off x="563566" y="898590"/>
            <a:ext cx="7702609" cy="4438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a:bodyPr>
          <a:lstStyle/>
          <a:p>
            <a:pPr marL="0" indent="0">
              <a:buNone/>
            </a:pPr>
            <a:r>
              <a:rPr lang="nl-NL" sz="1500" i="1" dirty="0"/>
              <a:t>Jong en oud laten beleven hoe leuk, gezond én belangrijk natuur is!</a:t>
            </a:r>
          </a:p>
        </p:txBody>
      </p:sp>
      <p:pic>
        <p:nvPicPr>
          <p:cNvPr id="3" name="Afbeelding 2"/>
          <p:cNvPicPr>
            <a:picLocks noChangeAspect="1"/>
          </p:cNvPicPr>
          <p:nvPr/>
        </p:nvPicPr>
        <p:blipFill>
          <a:blip r:embed="rId3"/>
          <a:stretch>
            <a:fillRect/>
          </a:stretch>
        </p:blipFill>
        <p:spPr>
          <a:xfrm>
            <a:off x="850658" y="1368577"/>
            <a:ext cx="4346376" cy="3338349"/>
          </a:xfrm>
          <a:prstGeom prst="rect">
            <a:avLst/>
          </a:prstGeom>
        </p:spPr>
      </p:pic>
      <p:grpSp>
        <p:nvGrpSpPr>
          <p:cNvPr id="9" name="Groep 8"/>
          <p:cNvGrpSpPr/>
          <p:nvPr/>
        </p:nvGrpSpPr>
        <p:grpSpPr>
          <a:xfrm rot="21202555">
            <a:off x="758206" y="1624372"/>
            <a:ext cx="6690947" cy="2801440"/>
            <a:chOff x="746972" y="1542990"/>
            <a:chExt cx="6690947" cy="2801440"/>
          </a:xfrm>
        </p:grpSpPr>
        <p:pic>
          <p:nvPicPr>
            <p:cNvPr id="10" name="Picture 2" descr="https://www.speelbeweging.nl/wp-content/uploads/2020/04/buitenles-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72" y="1542990"/>
              <a:ext cx="6499339" cy="28014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10/4: NATIONALE BUITENLESDAG | PapaverDel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86828">
              <a:off x="5673616" y="3035656"/>
              <a:ext cx="1764303" cy="11608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ep 11"/>
          <p:cNvGrpSpPr/>
          <p:nvPr/>
        </p:nvGrpSpPr>
        <p:grpSpPr>
          <a:xfrm rot="379754">
            <a:off x="795139" y="1667220"/>
            <a:ext cx="6086612" cy="3532781"/>
            <a:chOff x="573629" y="1359237"/>
            <a:chExt cx="6548273" cy="3793050"/>
          </a:xfrm>
        </p:grpSpPr>
        <p:pic>
          <p:nvPicPr>
            <p:cNvPr id="13" name="Picture 8" descr="Tiny For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629" y="1359237"/>
              <a:ext cx="6548273" cy="32229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TINY FOREST LOGO woord + icoon 1200x600 | Discutaf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123" y="3612872"/>
              <a:ext cx="3078830" cy="15394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8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Tijdelijke aanduiding voor inhou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0651"/>
            <a:ext cx="9144000" cy="5274151"/>
          </a:xfrm>
          <a:prstGeom prst="rect">
            <a:avLst/>
          </a:prstGeom>
        </p:spPr>
      </p:pic>
      <p:pic>
        <p:nvPicPr>
          <p:cNvPr id="7" name="Picture 2" descr="https://www.ivnextra.nl/ivn/huisstijl/logo-IVN_RGB-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91855" y="4446753"/>
            <a:ext cx="2018173" cy="575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Creatieve oplossingen van jongeren voor het zwerfafval in Gemeente Peel en  Ma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04624">
            <a:off x="4892047" y="316223"/>
            <a:ext cx="3906976" cy="829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WoesteL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1692" y="1435569"/>
            <a:ext cx="5233338" cy="12581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a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857" y="2480229"/>
            <a:ext cx="1318759" cy="13251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t het jaar met het Groen Traineeship! | I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6069" y="3432330"/>
            <a:ext cx="2691170" cy="170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52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470561" y="989677"/>
            <a:ext cx="6642758" cy="3580945"/>
          </a:xfrm>
          <a:prstGeom prst="rect">
            <a:avLst/>
          </a:prstGeom>
        </p:spPr>
      </p:pic>
      <p:sp>
        <p:nvSpPr>
          <p:cNvPr id="2" name="Titel 1"/>
          <p:cNvSpPr>
            <a:spLocks noGrp="1"/>
          </p:cNvSpPr>
          <p:nvPr>
            <p:ph type="title"/>
          </p:nvPr>
        </p:nvSpPr>
        <p:spPr/>
        <p:txBody>
          <a:bodyPr/>
          <a:lstStyle/>
          <a:p>
            <a:r>
              <a:rPr lang="nl-NL" dirty="0" smtClean="0"/>
              <a:t>IVN Jongeren Adviesbureau</a:t>
            </a:r>
            <a:endParaRPr lang="nl-NL" dirty="0"/>
          </a:p>
        </p:txBody>
      </p:sp>
      <p:pic>
        <p:nvPicPr>
          <p:cNvPr id="5" name="Afbeelding 4"/>
          <p:cNvPicPr>
            <a:picLocks noChangeAspect="1"/>
          </p:cNvPicPr>
          <p:nvPr/>
        </p:nvPicPr>
        <p:blipFill>
          <a:blip r:embed="rId4"/>
          <a:stretch>
            <a:fillRect/>
          </a:stretch>
        </p:blipFill>
        <p:spPr>
          <a:xfrm rot="21083815">
            <a:off x="4906699" y="936273"/>
            <a:ext cx="3279412" cy="3041328"/>
          </a:xfrm>
          <a:prstGeom prst="rect">
            <a:avLst/>
          </a:prstGeom>
        </p:spPr>
      </p:pic>
    </p:spTree>
    <p:extLst>
      <p:ext uri="{BB962C8B-B14F-4D97-AF65-F5344CB8AC3E}">
        <p14:creationId xmlns:p14="http://schemas.microsoft.com/office/powerpoint/2010/main" val="29252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P8yX1nKV-Y"/>
          <p:cNvPicPr>
            <a:picLocks noRot="1" noChangeAspect="1"/>
          </p:cNvPicPr>
          <p:nvPr>
            <a:videoFile r:link="rId1"/>
          </p:nvPr>
        </p:nvPicPr>
        <p:blipFill>
          <a:blip r:embed="rId4"/>
          <a:stretch>
            <a:fillRect/>
          </a:stretch>
        </p:blipFill>
        <p:spPr>
          <a:xfrm>
            <a:off x="683882" y="351799"/>
            <a:ext cx="7437433" cy="4183555"/>
          </a:xfrm>
          <a:prstGeom prst="rect">
            <a:avLst/>
          </a:prstGeom>
        </p:spPr>
      </p:pic>
    </p:spTree>
    <p:extLst>
      <p:ext uri="{BB962C8B-B14F-4D97-AF65-F5344CB8AC3E}">
        <p14:creationId xmlns:p14="http://schemas.microsoft.com/office/powerpoint/2010/main" val="961274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 starten in de Achterhoek!</a:t>
            </a:r>
            <a:endParaRPr lang="nl-NL" dirty="0"/>
          </a:p>
        </p:txBody>
      </p:sp>
      <p:pic>
        <p:nvPicPr>
          <p:cNvPr id="4" name="Picture 2" descr="Afbeeldingsresultaat voor provincie gelder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568" y="2877837"/>
            <a:ext cx="2627408" cy="14774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Over de gemeente Oost Gelre | Gemeente Oost Gel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2900" y="3805642"/>
            <a:ext cx="2243241" cy="9197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EMEENTE OUDE IJSSELSTREEK – Zonnige Bedrijv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67" y="4008036"/>
            <a:ext cx="3620455" cy="7225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lag van de Achterhoek - Wiki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46524">
            <a:off x="5403970" y="689453"/>
            <a:ext cx="3013245" cy="200883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6"/>
          <p:cNvSpPr>
            <a:spLocks noGrp="1"/>
          </p:cNvSpPr>
          <p:nvPr>
            <p:ph idx="1"/>
          </p:nvPr>
        </p:nvSpPr>
        <p:spPr>
          <a:xfrm>
            <a:off x="563568" y="1155033"/>
            <a:ext cx="4188906" cy="2009272"/>
          </a:xfrm>
        </p:spPr>
        <p:txBody>
          <a:bodyPr/>
          <a:lstStyle/>
          <a:p>
            <a:r>
              <a:rPr lang="nl-NL" sz="2000" dirty="0"/>
              <a:t>Ambitie &amp; Droom</a:t>
            </a:r>
          </a:p>
          <a:p>
            <a:r>
              <a:rPr lang="nl-NL" sz="2000" dirty="0" smtClean="0"/>
              <a:t>2 schooljaren</a:t>
            </a:r>
          </a:p>
          <a:p>
            <a:r>
              <a:rPr lang="nl-NL" sz="2000" dirty="0" smtClean="0"/>
              <a:t>10 Opdrachtgevers, zoals…</a:t>
            </a:r>
          </a:p>
          <a:p>
            <a:r>
              <a:rPr lang="nl-NL" sz="2000" dirty="0" smtClean="0"/>
              <a:t>10 Scholen (VO &amp; MBO)</a:t>
            </a:r>
          </a:p>
          <a:p>
            <a:r>
              <a:rPr lang="nl-NL" sz="2000" dirty="0" smtClean="0"/>
              <a:t>Impulsgeld</a:t>
            </a:r>
          </a:p>
        </p:txBody>
      </p:sp>
    </p:spTree>
    <p:extLst>
      <p:ext uri="{BB962C8B-B14F-4D97-AF65-F5344CB8AC3E}">
        <p14:creationId xmlns:p14="http://schemas.microsoft.com/office/powerpoint/2010/main" val="133607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563567" y="1030303"/>
            <a:ext cx="4459695" cy="3623110"/>
          </a:xfrm>
          <a:prstGeom prst="rect">
            <a:avLst/>
          </a:prstGeom>
        </p:spPr>
      </p:pic>
      <p:sp>
        <p:nvSpPr>
          <p:cNvPr id="2" name="Titel 1"/>
          <p:cNvSpPr>
            <a:spLocks noGrp="1"/>
          </p:cNvSpPr>
          <p:nvPr>
            <p:ph type="title"/>
          </p:nvPr>
        </p:nvSpPr>
        <p:spPr/>
        <p:txBody>
          <a:bodyPr/>
          <a:lstStyle/>
          <a:p>
            <a:r>
              <a:rPr lang="nl-NL" dirty="0">
                <a:latin typeface="Bree Lt" panose="02000503000000020004" pitchFamily="2" charset="0"/>
              </a:rPr>
              <a:t>T</a:t>
            </a:r>
            <a:r>
              <a:rPr lang="nl-NL" dirty="0" smtClean="0">
                <a:latin typeface="Bree Lt" panose="02000503000000020004" pitchFamily="2" charset="0"/>
              </a:rPr>
              <a:t>hema</a:t>
            </a:r>
            <a:r>
              <a:rPr lang="nl-NL" dirty="0">
                <a:latin typeface="Bree Lt" panose="02000503000000020004" pitchFamily="2" charset="0"/>
              </a:rPr>
              <a:t>: </a:t>
            </a:r>
            <a:r>
              <a:rPr lang="nl-NL" dirty="0" smtClean="0">
                <a:latin typeface="Bree Lt" panose="02000503000000020004" pitchFamily="2" charset="0"/>
              </a:rPr>
              <a:t>Biodiversiteit in het Buitengebied</a:t>
            </a:r>
            <a:endParaRPr lang="nl-NL" dirty="0">
              <a:latin typeface="Bree Lt" panose="02000503000000020004" pitchFamily="2" charset="0"/>
            </a:endParaRPr>
          </a:p>
        </p:txBody>
      </p:sp>
      <p:pic>
        <p:nvPicPr>
          <p:cNvPr id="3074" name="Picture 2" descr="Actieplan Natuur-inclusieve landbouw Gelderland - Stichting  Landschapsbeheer Gelder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18245">
            <a:off x="4593987" y="1252743"/>
            <a:ext cx="4178585" cy="295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041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werkt het? Stappenplan</a:t>
            </a:r>
            <a:endParaRPr lang="nl-NL" dirty="0"/>
          </a:p>
        </p:txBody>
      </p:sp>
      <p:pic>
        <p:nvPicPr>
          <p:cNvPr id="8" name="Afbeelding 7"/>
          <p:cNvPicPr>
            <a:picLocks noChangeAspect="1"/>
          </p:cNvPicPr>
          <p:nvPr/>
        </p:nvPicPr>
        <p:blipFill>
          <a:blip r:embed="rId3"/>
          <a:stretch>
            <a:fillRect/>
          </a:stretch>
        </p:blipFill>
        <p:spPr>
          <a:xfrm>
            <a:off x="685810" y="1030303"/>
            <a:ext cx="6314394" cy="3587886"/>
          </a:xfrm>
          <a:prstGeom prst="rect">
            <a:avLst/>
          </a:prstGeom>
        </p:spPr>
      </p:pic>
      <p:pic>
        <p:nvPicPr>
          <p:cNvPr id="7" name="Afbeelding 6"/>
          <p:cNvPicPr>
            <a:picLocks noChangeAspect="1"/>
          </p:cNvPicPr>
          <p:nvPr/>
        </p:nvPicPr>
        <p:blipFill>
          <a:blip r:embed="rId4"/>
          <a:stretch>
            <a:fillRect/>
          </a:stretch>
        </p:blipFill>
        <p:spPr>
          <a:xfrm rot="21307485">
            <a:off x="6027933" y="815657"/>
            <a:ext cx="2664042" cy="3123360"/>
          </a:xfrm>
          <a:prstGeom prst="rect">
            <a:avLst/>
          </a:prstGeom>
        </p:spPr>
      </p:pic>
    </p:spTree>
    <p:extLst>
      <p:ext uri="{BB962C8B-B14F-4D97-AF65-F5344CB8AC3E}">
        <p14:creationId xmlns:p14="http://schemas.microsoft.com/office/powerpoint/2010/main" val="208035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502895" y="890337"/>
            <a:ext cx="7594358" cy="3272589"/>
          </a:xfrm>
          <a:solidFill>
            <a:schemeClr val="bg1">
              <a:lumMod val="95000"/>
              <a:alpha val="77000"/>
            </a:schemeClr>
          </a:solidFill>
        </p:spPr>
        <p:txBody>
          <a:bodyPr/>
          <a:lstStyle/>
          <a:p>
            <a:pPr algn="ctr"/>
            <a:r>
              <a:rPr lang="nl-NL" sz="5000" b="1" dirty="0" smtClean="0">
                <a:solidFill>
                  <a:schemeClr val="tx1"/>
                </a:solidFill>
                <a:latin typeface="Arial" panose="020B0604020202020204" pitchFamily="34" charset="0"/>
                <a:cs typeface="Arial" panose="020B0604020202020204" pitchFamily="34" charset="0"/>
              </a:rPr>
              <a:t/>
            </a:r>
            <a:br>
              <a:rPr lang="nl-NL" sz="5000" b="1" dirty="0" smtClean="0">
                <a:solidFill>
                  <a:schemeClr val="tx1"/>
                </a:solidFill>
                <a:latin typeface="Arial" panose="020B0604020202020204" pitchFamily="34" charset="0"/>
                <a:cs typeface="Arial" panose="020B0604020202020204" pitchFamily="34" charset="0"/>
              </a:rPr>
            </a:br>
            <a:r>
              <a:rPr lang="nl-NL" sz="5000" b="1" dirty="0" smtClean="0">
                <a:solidFill>
                  <a:schemeClr val="tx1"/>
                </a:solidFill>
                <a:latin typeface="Arial" panose="020B0604020202020204" pitchFamily="34" charset="0"/>
                <a:cs typeface="Arial" panose="020B0604020202020204" pitchFamily="34" charset="0"/>
              </a:rPr>
              <a:t>Meedoen?</a:t>
            </a:r>
            <a:r>
              <a:rPr lang="nl-NL" sz="3000" b="1" dirty="0" smtClean="0">
                <a:solidFill>
                  <a:schemeClr val="tx1"/>
                </a:solidFill>
                <a:latin typeface="Arial" panose="020B0604020202020204" pitchFamily="34" charset="0"/>
                <a:cs typeface="Arial" panose="020B0604020202020204" pitchFamily="34" charset="0"/>
              </a:rPr>
              <a:t/>
            </a:r>
            <a:br>
              <a:rPr lang="nl-NL" sz="3000" b="1" dirty="0" smtClean="0">
                <a:solidFill>
                  <a:schemeClr val="tx1"/>
                </a:solidFill>
                <a:latin typeface="Arial" panose="020B0604020202020204" pitchFamily="34" charset="0"/>
                <a:cs typeface="Arial" panose="020B0604020202020204" pitchFamily="34" charset="0"/>
              </a:rPr>
            </a:br>
            <a:r>
              <a:rPr lang="nl-NL" sz="3000" b="1" dirty="0">
                <a:solidFill>
                  <a:schemeClr val="tx1"/>
                </a:solidFill>
                <a:latin typeface="Arial" panose="020B0604020202020204" pitchFamily="34" charset="0"/>
                <a:cs typeface="Arial" panose="020B0604020202020204" pitchFamily="34" charset="0"/>
              </a:rPr>
              <a:t/>
            </a:r>
            <a:br>
              <a:rPr lang="nl-NL" sz="3000" b="1" dirty="0">
                <a:solidFill>
                  <a:schemeClr val="tx1"/>
                </a:solidFill>
                <a:latin typeface="Arial" panose="020B0604020202020204" pitchFamily="34" charset="0"/>
                <a:cs typeface="Arial" panose="020B0604020202020204" pitchFamily="34" charset="0"/>
              </a:rPr>
            </a:br>
            <a:r>
              <a:rPr lang="nl-NL" sz="3000" dirty="0">
                <a:solidFill>
                  <a:schemeClr val="tx1"/>
                </a:solidFill>
                <a:latin typeface="Arial" panose="020B0604020202020204" pitchFamily="34" charset="0"/>
                <a:cs typeface="Arial" panose="020B0604020202020204" pitchFamily="34" charset="0"/>
              </a:rPr>
              <a:t>Esther </a:t>
            </a:r>
            <a:r>
              <a:rPr lang="nl-NL" sz="3000" dirty="0" smtClean="0">
                <a:solidFill>
                  <a:schemeClr val="tx1"/>
                </a:solidFill>
                <a:latin typeface="Arial" panose="020B0604020202020204" pitchFamily="34" charset="0"/>
                <a:cs typeface="Arial" panose="020B0604020202020204" pitchFamily="34" charset="0"/>
              </a:rPr>
              <a:t>Tiemessen</a:t>
            </a:r>
            <a:br>
              <a:rPr lang="nl-NL" sz="3000" dirty="0" smtClean="0">
                <a:solidFill>
                  <a:schemeClr val="tx1"/>
                </a:solidFill>
                <a:latin typeface="Arial" panose="020B0604020202020204" pitchFamily="34" charset="0"/>
                <a:cs typeface="Arial" panose="020B0604020202020204" pitchFamily="34" charset="0"/>
              </a:rPr>
            </a:br>
            <a:r>
              <a:rPr lang="nl-NL" sz="3000" dirty="0" smtClean="0">
                <a:solidFill>
                  <a:schemeClr val="tx1"/>
                </a:solidFill>
                <a:latin typeface="Arial" panose="020B0604020202020204" pitchFamily="34" charset="0"/>
                <a:cs typeface="Arial" panose="020B0604020202020204" pitchFamily="34" charset="0"/>
              </a:rPr>
              <a:t/>
            </a:r>
            <a:br>
              <a:rPr lang="nl-NL" sz="3000" dirty="0" smtClean="0">
                <a:solidFill>
                  <a:schemeClr val="tx1"/>
                </a:solidFill>
                <a:latin typeface="Arial" panose="020B0604020202020204" pitchFamily="34" charset="0"/>
                <a:cs typeface="Arial" panose="020B0604020202020204" pitchFamily="34" charset="0"/>
              </a:rPr>
            </a:br>
            <a:r>
              <a:rPr lang="nl-NL" sz="3000" dirty="0" smtClean="0">
                <a:solidFill>
                  <a:schemeClr val="tx1"/>
                </a:solidFill>
                <a:latin typeface="Arial" panose="020B0604020202020204" pitchFamily="34" charset="0"/>
                <a:cs typeface="Arial" panose="020B0604020202020204" pitchFamily="34" charset="0"/>
              </a:rPr>
              <a:t>e.tiemessen@ivn.nl</a:t>
            </a:r>
            <a:br>
              <a:rPr lang="nl-NL" sz="3000" dirty="0" smtClean="0">
                <a:solidFill>
                  <a:schemeClr val="tx1"/>
                </a:solidFill>
                <a:latin typeface="Arial" panose="020B0604020202020204" pitchFamily="34" charset="0"/>
                <a:cs typeface="Arial" panose="020B0604020202020204" pitchFamily="34" charset="0"/>
              </a:rPr>
            </a:br>
            <a:r>
              <a:rPr lang="nl-NL" sz="3000" dirty="0">
                <a:solidFill>
                  <a:schemeClr val="tx1"/>
                </a:solidFill>
                <a:latin typeface="Arial" panose="020B0604020202020204" pitchFamily="34" charset="0"/>
                <a:cs typeface="Arial" panose="020B0604020202020204" pitchFamily="34" charset="0"/>
              </a:rPr>
              <a:t/>
            </a:r>
            <a:br>
              <a:rPr lang="nl-NL" sz="3000" dirty="0">
                <a:solidFill>
                  <a:schemeClr val="tx1"/>
                </a:solidFill>
                <a:latin typeface="Arial" panose="020B0604020202020204" pitchFamily="34" charset="0"/>
                <a:cs typeface="Arial" panose="020B0604020202020204" pitchFamily="34" charset="0"/>
              </a:rPr>
            </a:br>
            <a:r>
              <a:rPr lang="nl-NL" sz="3000" dirty="0" smtClean="0">
                <a:solidFill>
                  <a:schemeClr val="tx1"/>
                </a:solidFill>
                <a:latin typeface="Arial" panose="020B0604020202020204" pitchFamily="34" charset="0"/>
                <a:cs typeface="Arial" panose="020B0604020202020204" pitchFamily="34" charset="0"/>
              </a:rPr>
              <a:t>06-30110884</a:t>
            </a:r>
            <a:br>
              <a:rPr lang="nl-NL" sz="3000" dirty="0" smtClean="0">
                <a:solidFill>
                  <a:schemeClr val="tx1"/>
                </a:solidFill>
                <a:latin typeface="Arial" panose="020B0604020202020204" pitchFamily="34" charset="0"/>
                <a:cs typeface="Arial" panose="020B0604020202020204" pitchFamily="34" charset="0"/>
              </a:rPr>
            </a:br>
            <a:endParaRPr lang="nl-NL" sz="3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495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IVN-thema (4:3)">
  <a:themeElements>
    <a:clrScheme name="IVN Primair Palet">
      <a:dk1>
        <a:srgbClr val="000000"/>
      </a:dk1>
      <a:lt1>
        <a:srgbClr val="FFFFFF"/>
      </a:lt1>
      <a:dk2>
        <a:srgbClr val="44546A"/>
      </a:dk2>
      <a:lt2>
        <a:srgbClr val="E7E6E6"/>
      </a:lt2>
      <a:accent1>
        <a:srgbClr val="A3CC39"/>
      </a:accent1>
      <a:accent2>
        <a:srgbClr val="00ABC8"/>
      </a:accent2>
      <a:accent3>
        <a:srgbClr val="F78D1D"/>
      </a:accent3>
      <a:accent4>
        <a:srgbClr val="462E80"/>
      </a:accent4>
      <a:accent5>
        <a:srgbClr val="DA1473"/>
      </a:accent5>
      <a:accent6>
        <a:srgbClr val="61BB46"/>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a:latin typeface="Arial" charset="0"/>
            <a:ea typeface="Arial" charset="0"/>
            <a:cs typeface="Arial" charset="0"/>
          </a:defRPr>
        </a:defPPr>
      </a:lstStyle>
    </a:txDef>
  </a:objectDefaults>
  <a:extraClrSchemeLst/>
  <a:extLst>
    <a:ext uri="{05A4C25C-085E-4340-85A3-A5531E510DB2}">
      <thm15:themeFamily xmlns:thm15="http://schemas.microsoft.com/office/thememl/2012/main" name="IVN Presentatie Template Breedbeeld 2017 V0_6 (96)" id="{4292BAA1-739B-AC45-925E-68D8E7C4E8B7}" vid="{8FA375D7-014A-5B47-8A32-E35AB78ADEC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IVN_Presentatie_Template_Breedbeeld_2017 (4)</Template>
  <TotalTime>2087</TotalTime>
  <Words>683</Words>
  <Application>Microsoft Office PowerPoint</Application>
  <PresentationFormat>Diavoorstelling (16:9)</PresentationFormat>
  <Paragraphs>33</Paragraphs>
  <Slides>10</Slides>
  <Notes>9</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Bree Lt</vt:lpstr>
      <vt:lpstr>Calibri</vt:lpstr>
      <vt:lpstr>IVN-thema (4:3)</vt:lpstr>
      <vt:lpstr>IVN Jongeren Adviesbureau Achterhoek</vt:lpstr>
      <vt:lpstr>Even voorstellen: IVN Natuureducatie</vt:lpstr>
      <vt:lpstr>PowerPoint-presentatie</vt:lpstr>
      <vt:lpstr>IVN Jongeren Adviesbureau</vt:lpstr>
      <vt:lpstr>PowerPoint-presentatie</vt:lpstr>
      <vt:lpstr>We starten in de Achterhoek!</vt:lpstr>
      <vt:lpstr>Thema: Biodiversiteit in het Buitengebied</vt:lpstr>
      <vt:lpstr>Hoe werkt het? Stappenplan</vt:lpstr>
      <vt:lpstr> Meedoen?  Esther Tiemessen  e.tiemessen@ivn.nl  06-30110884 </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Bas</dc:creator>
  <cp:keywords/>
  <dc:description/>
  <cp:lastModifiedBy>Esther Tiemessen</cp:lastModifiedBy>
  <cp:revision>100</cp:revision>
  <cp:lastPrinted>2017-08-09T09:23:42Z</cp:lastPrinted>
  <dcterms:created xsi:type="dcterms:W3CDTF">2019-08-28T09:29:12Z</dcterms:created>
  <dcterms:modified xsi:type="dcterms:W3CDTF">2020-10-01T16:50:56Z</dcterms:modified>
  <cp:category/>
</cp:coreProperties>
</file>